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illaume Cornet-Vernet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08" y="10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ornet-Vernet (gcv1u20)" userId="S::gcv1u20@soton.ac.uk::ef03e38a-6093-4062-8a5a-3c5f17a0e3ca" providerId="AD" clId="Web-{71175822-5F15-E062-4751-F12F2A13F972}"/>
    <pc:docChg chg="modSld">
      <pc:chgData name="Guillaume Cornet-Vernet (gcv1u20)" userId="S::gcv1u20@soton.ac.uk::ef03e38a-6093-4062-8a5a-3c5f17a0e3ca" providerId="AD" clId="Web-{71175822-5F15-E062-4751-F12F2A13F972}" dt="2022-11-07T16:17:11.343" v="5" actId="20577"/>
      <pc:docMkLst>
        <pc:docMk/>
      </pc:docMkLst>
      <pc:sldChg chg="modSp">
        <pc:chgData name="Guillaume Cornet-Vernet (gcv1u20)" userId="S::gcv1u20@soton.ac.uk::ef03e38a-6093-4062-8a5a-3c5f17a0e3ca" providerId="AD" clId="Web-{71175822-5F15-E062-4751-F12F2A13F972}" dt="2022-11-07T16:17:11.343" v="5" actId="20577"/>
        <pc:sldMkLst>
          <pc:docMk/>
          <pc:sldMk cId="0" sldId="257"/>
        </pc:sldMkLst>
        <pc:spChg chg="mod">
          <ac:chgData name="Guillaume Cornet-Vernet (gcv1u20)" userId="S::gcv1u20@soton.ac.uk::ef03e38a-6093-4062-8a5a-3c5f17a0e3ca" providerId="AD" clId="Web-{71175822-5F15-E062-4751-F12F2A13F972}" dt="2022-11-07T16:17:11.343" v="5" actId="20577"/>
          <ac:spMkLst>
            <pc:docMk/>
            <pc:sldMk cId="0" sldId="257"/>
            <ac:spMk id="62" creationId="{00000000-0000-0000-0000-000000000000}"/>
          </ac:spMkLst>
        </pc:spChg>
      </pc:sldChg>
      <pc:sldChg chg="modSp">
        <pc:chgData name="Guillaume Cornet-Vernet (gcv1u20)" userId="S::gcv1u20@soton.ac.uk::ef03e38a-6093-4062-8a5a-3c5f17a0e3ca" providerId="AD" clId="Web-{71175822-5F15-E062-4751-F12F2A13F972}" dt="2022-11-07T16:15:56.060" v="1" actId="20577"/>
        <pc:sldMkLst>
          <pc:docMk/>
          <pc:sldMk cId="0" sldId="263"/>
        </pc:sldMkLst>
        <pc:spChg chg="mod">
          <ac:chgData name="Guillaume Cornet-Vernet (gcv1u20)" userId="S::gcv1u20@soton.ac.uk::ef03e38a-6093-4062-8a5a-3c5f17a0e3ca" providerId="AD" clId="Web-{71175822-5F15-E062-4751-F12F2A13F972}" dt="2022-11-07T16:15:56.060" v="1" actId="20577"/>
          <ac:spMkLst>
            <pc:docMk/>
            <pc:sldMk cId="0" sldId="263"/>
            <ac:spMk id="104" creationId="{00000000-0000-0000-0000-000000000000}"/>
          </ac:spMkLst>
        </pc:spChg>
      </pc:sldChg>
      <pc:sldChg chg="delCm">
        <pc:chgData name="Guillaume Cornet-Vernet (gcv1u20)" userId="S::gcv1u20@soton.ac.uk::ef03e38a-6093-4062-8a5a-3c5f17a0e3ca" providerId="AD" clId="Web-{71175822-5F15-E062-4751-F12F2A13F972}" dt="2022-11-07T16:16:16.217" v="2"/>
        <pc:sldMkLst>
          <pc:docMk/>
          <pc:sldMk cId="0" sldId="266"/>
        </pc:sldMkLst>
      </pc:sldChg>
    </pc:docChg>
  </pc:docChgLst>
  <pc:docChgLst>
    <pc:chgData name="Jakub Dylag (jd8g19)" userId="7e29cc7f-def3-4159-add3-3c440b2fa137" providerId="ADAL" clId="{E605C8BF-F902-4B52-AA39-25FB54C10CD9}"/>
    <pc:docChg chg="modSld">
      <pc:chgData name="Jakub Dylag (jd8g19)" userId="7e29cc7f-def3-4159-add3-3c440b2fa137" providerId="ADAL" clId="{E605C8BF-F902-4B52-AA39-25FB54C10CD9}" dt="2023-01-18T06:33:26.998" v="0" actId="1076"/>
      <pc:docMkLst>
        <pc:docMk/>
      </pc:docMkLst>
      <pc:sldChg chg="modSp mod">
        <pc:chgData name="Jakub Dylag (jd8g19)" userId="7e29cc7f-def3-4159-add3-3c440b2fa137" providerId="ADAL" clId="{E605C8BF-F902-4B52-AA39-25FB54C10CD9}" dt="2023-01-18T06:33:26.998" v="0" actId="1076"/>
        <pc:sldMkLst>
          <pc:docMk/>
          <pc:sldMk cId="0" sldId="269"/>
        </pc:sldMkLst>
        <pc:spChg chg="mod">
          <ac:chgData name="Jakub Dylag (jd8g19)" userId="7e29cc7f-def3-4159-add3-3c440b2fa137" providerId="ADAL" clId="{E605C8BF-F902-4B52-AA39-25FB54C10CD9}" dt="2023-01-18T06:33:26.998" v="0" actId="1076"/>
          <ac:spMkLst>
            <pc:docMk/>
            <pc:sldMk cId="0" sldId="269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3e27b0a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3e27b0aa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a sufficient number of weak learners and they are sufficiently diverse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Biased coin with 51% of coming heads and 49% of coming tales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toss it 1000 times you’ll have a </a:t>
            </a:r>
            <a:r>
              <a:rPr lang="en">
                <a:solidFill>
                  <a:schemeClr val="dk1"/>
                </a:solidFill>
              </a:rPr>
              <a:t>75% chance of having a majority of heads, and 97% if you toss it 10,000 times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Graphic of this process being done with 10 series of a biased coin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a13ac5b0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a13ac5b0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a13ac5b0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a13ac5b0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a13ac5b0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a13ac5b0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a13ac5b0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6a13ac5b0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4fce8c0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4fce8c0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3e27b0aa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3e27b0aa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c5d73222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c5d73222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3e27b0aa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3e27b0aa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5 rows and 2 columns for simplicity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4fce8c09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4fce8c09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a13ac5b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a13ac5b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We’re all students, i would hardly believe you if you tell me you’ve never tried red wine in you entire life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fce8c0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fce8c0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4fce8c0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4fce8c0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3e27b0aa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3e27b0aa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3e27b0aac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3e27b0aac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a13ac5b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a13ac5b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a13ac5b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a13ac5b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3e27b0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3e27b0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a13ac5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a13ac5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a13ac5b0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a13ac5b0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3e27b0aa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3e27b0aa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a13ac5b0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a13ac5b0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rf-ai-society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066350"/>
            <a:ext cx="9144000" cy="15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wine?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Random Forest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Visualise accuracy &gt;50%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65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235500" y="1501150"/>
            <a:ext cx="4701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Technique</a:t>
            </a:r>
            <a:r>
              <a:rPr lang="en" sz="1800"/>
              <a:t>: Bagging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Concept</a:t>
            </a:r>
            <a:r>
              <a:rPr lang="en" sz="1800"/>
              <a:t>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train each tree on a random subset from the training set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We pick features randomly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Consequence</a:t>
            </a:r>
            <a:r>
              <a:rPr lang="en" sz="1800"/>
              <a:t>: Different datasets, but common information</a:t>
            </a:r>
            <a:endParaRPr sz="1800"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Random Forest: How to create diversity?</a:t>
            </a:r>
            <a:endParaRPr sz="282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100" y="1577350"/>
            <a:ext cx="4256674" cy="236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Random Forest: Voting</a:t>
            </a:r>
            <a:endParaRPr sz="2820"/>
          </a:p>
        </p:txBody>
      </p:sp>
      <p:sp>
        <p:nvSpPr>
          <p:cNvPr id="134" name="Google Shape;134;p24"/>
          <p:cNvSpPr txBox="1"/>
          <p:nvPr/>
        </p:nvSpPr>
        <p:spPr>
          <a:xfrm>
            <a:off x="311700" y="1476063"/>
            <a:ext cx="45525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2 main types of voting (classification)</a:t>
            </a:r>
            <a:endParaRPr sz="18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Hard</a:t>
            </a:r>
            <a:r>
              <a:rPr lang="en" sz="1800"/>
              <a:t>: vote by majority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Soft</a:t>
            </a:r>
            <a:r>
              <a:rPr lang="en" sz="1800"/>
              <a:t>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vote from the sum of the probabilities of each class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Often better performance</a:t>
            </a:r>
            <a:endParaRPr sz="18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2875"/>
            <a:ext cx="4419601" cy="2986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11"/>
              <a:t>Why Random Forest outperforms a Decision Tree?</a:t>
            </a:r>
            <a:endParaRPr sz="2811"/>
          </a:p>
        </p:txBody>
      </p:sp>
      <p:sp>
        <p:nvSpPr>
          <p:cNvPr id="141" name="Google Shape;141;p25"/>
          <p:cNvSpPr txBox="1"/>
          <p:nvPr/>
        </p:nvSpPr>
        <p:spPr>
          <a:xfrm>
            <a:off x="311700" y="1820075"/>
            <a:ext cx="8462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Too deep tree</a:t>
            </a:r>
            <a:r>
              <a:rPr lang="en" sz="1800"/>
              <a:t>: it might memorizes the noise of the training data and fails to select the important features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Too short tree</a:t>
            </a:r>
            <a:r>
              <a:rPr lang="en" sz="1800"/>
              <a:t>: with not enough information, your tree will just under perform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cover these concepts in the next workshop</a:t>
            </a:r>
            <a:endParaRPr sz="1800"/>
          </a:p>
        </p:txBody>
      </p:sp>
      <p:sp>
        <p:nvSpPr>
          <p:cNvPr id="142" name="Google Shape;142;p25"/>
          <p:cNvSpPr txBox="1"/>
          <p:nvPr/>
        </p:nvSpPr>
        <p:spPr>
          <a:xfrm>
            <a:off x="598500" y="1293725"/>
            <a:ext cx="817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⇒ Solves the 2 biggest problems of DTs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1115250" y="1800900"/>
            <a:ext cx="691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3900"/>
              </a:spcBef>
              <a:spcAft>
                <a:spcPts val="2000"/>
              </a:spcAft>
              <a:buNone/>
            </a:pPr>
            <a:r>
              <a:rPr lang="en" sz="3300"/>
              <a:t>🚀 Back to the problem… Demo! 🚀</a:t>
            </a:r>
            <a:endParaRPr sz="3300"/>
          </a:p>
        </p:txBody>
      </p:sp>
      <p:sp>
        <p:nvSpPr>
          <p:cNvPr id="148" name="Google Shape;148;p26"/>
          <p:cNvSpPr txBox="1"/>
          <p:nvPr/>
        </p:nvSpPr>
        <p:spPr>
          <a:xfrm>
            <a:off x="977153" y="1531500"/>
            <a:ext cx="739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Link: </a:t>
            </a:r>
            <a:r>
              <a:rPr lang="en" sz="23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http://localhost:8888/notebooks/rf-ai-society.ipynb</a:t>
            </a: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challenge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Maths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800" y="1017725"/>
            <a:ext cx="4669201" cy="357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366675" y="1805950"/>
            <a:ext cx="13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Maths</a:t>
            </a:r>
            <a:endParaRPr/>
          </a:p>
        </p:txBody>
      </p:sp>
      <p:cxnSp>
        <p:nvCxnSpPr>
          <p:cNvPr id="161" name="Google Shape;161;p28"/>
          <p:cNvCxnSpPr/>
          <p:nvPr/>
        </p:nvCxnSpPr>
        <p:spPr>
          <a:xfrm rot="-2702659">
            <a:off x="1712277" y="1815966"/>
            <a:ext cx="548574" cy="5485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8"/>
          <p:cNvSpPr/>
          <p:nvPr/>
        </p:nvSpPr>
        <p:spPr>
          <a:xfrm>
            <a:off x="2374475" y="1538350"/>
            <a:ext cx="1430400" cy="1150800"/>
          </a:xfrm>
          <a:prstGeom prst="flowChartAlternateProcess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7861125" y="1890150"/>
            <a:ext cx="14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Maths</a:t>
            </a:r>
            <a:endParaRPr/>
          </a:p>
        </p:txBody>
      </p:sp>
      <p:cxnSp>
        <p:nvCxnSpPr>
          <p:cNvPr id="164" name="Google Shape;164;p28"/>
          <p:cNvCxnSpPr/>
          <p:nvPr/>
        </p:nvCxnSpPr>
        <p:spPr>
          <a:xfrm rot="8098670">
            <a:off x="7245883" y="1816075"/>
            <a:ext cx="548361" cy="54836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28"/>
          <p:cNvSpPr/>
          <p:nvPr/>
        </p:nvSpPr>
        <p:spPr>
          <a:xfrm>
            <a:off x="6423525" y="19202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6053328" y="19202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687568" y="19202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6675120" y="22903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6217920" y="22903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5897880" y="22903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5460575" y="2290340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6053325" y="1507328"/>
            <a:ext cx="281100" cy="293400"/>
          </a:xfrm>
          <a:prstGeom prst="flowChartAlternate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2184225" y="1453900"/>
            <a:ext cx="4868700" cy="1291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For the Math lovers: Feature importance</a:t>
            </a:r>
            <a:endParaRPr sz="2820"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t="65607" r="33572"/>
          <a:stretch/>
        </p:blipFill>
        <p:spPr>
          <a:xfrm>
            <a:off x="1636088" y="3411525"/>
            <a:ext cx="5871825" cy="12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l="19400" b="51541"/>
          <a:stretch/>
        </p:blipFill>
        <p:spPr>
          <a:xfrm>
            <a:off x="1009913" y="1181850"/>
            <a:ext cx="7124174" cy="18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" y="1432675"/>
            <a:ext cx="4099465" cy="28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For the Math lovers: Nodes importance</a:t>
            </a:r>
            <a:endParaRPr sz="282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839" y="1144725"/>
            <a:ext cx="654516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4056175" y="1922575"/>
            <a:ext cx="51348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 </a:t>
            </a:r>
            <a:r>
              <a:rPr lang="en" sz="1800" i="1"/>
              <a:t>sub(</a:t>
            </a:r>
            <a:r>
              <a:rPr lang="en" sz="1800"/>
              <a:t>t</a:t>
            </a:r>
            <a:r>
              <a:rPr lang="en" sz="1800" i="1"/>
              <a:t>)</a:t>
            </a:r>
            <a:r>
              <a:rPr lang="en" sz="1800"/>
              <a:t>: number of rows that node has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N: total number of rows in the current data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impurity: gini index value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 </a:t>
            </a:r>
            <a:r>
              <a:rPr lang="en" sz="1800" i="1"/>
              <a:t>sub(</a:t>
            </a:r>
            <a:r>
              <a:rPr lang="en" sz="1800"/>
              <a:t>t(right)</a:t>
            </a:r>
            <a:r>
              <a:rPr lang="en" sz="1800" i="1"/>
              <a:t>)</a:t>
            </a:r>
            <a:r>
              <a:rPr lang="en" sz="1800"/>
              <a:t>: number of nodes in right node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 </a:t>
            </a:r>
            <a:r>
              <a:rPr lang="en" sz="1800" i="1">
                <a:solidFill>
                  <a:schemeClr val="dk1"/>
                </a:solidFill>
              </a:rPr>
              <a:t>sub(</a:t>
            </a:r>
            <a:r>
              <a:rPr lang="en" sz="1800">
                <a:solidFill>
                  <a:schemeClr val="dk1"/>
                </a:solidFill>
              </a:rPr>
              <a:t>t(left)</a:t>
            </a:r>
            <a:r>
              <a:rPr lang="en" sz="1800" i="1">
                <a:solidFill>
                  <a:schemeClr val="dk1"/>
                </a:solidFill>
              </a:rPr>
              <a:t>)</a:t>
            </a:r>
            <a:r>
              <a:rPr lang="en" sz="1800">
                <a:solidFill>
                  <a:schemeClr val="dk1"/>
                </a:solidFill>
              </a:rPr>
              <a:t>: number of nodes in left node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For the Math lovers: Calculation for Node 1</a:t>
            </a:r>
            <a:endParaRPr sz="2820"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" y="1432675"/>
            <a:ext cx="4099465" cy="28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215" y="1810563"/>
            <a:ext cx="4657785" cy="210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What makes a good red wine?</a:t>
            </a:r>
            <a:endParaRPr sz="282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50" y="1370263"/>
            <a:ext cx="4267200" cy="240296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70225" y="1717500"/>
            <a:ext cx="38169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Price?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Food you eat it with?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Color?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What do you think?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For the Math lovers: Calculation for Node 2</a:t>
            </a:r>
            <a:endParaRPr sz="2820"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" y="1432675"/>
            <a:ext cx="4099465" cy="28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215" y="1947488"/>
            <a:ext cx="4657785" cy="183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l="19400" b="51541"/>
          <a:stretch/>
        </p:blipFill>
        <p:spPr>
          <a:xfrm>
            <a:off x="1009913" y="1181850"/>
            <a:ext cx="7124174" cy="18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For the Math lovers: End of the story</a:t>
            </a:r>
            <a:endParaRPr sz="2820"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363" y="3006225"/>
            <a:ext cx="5569286" cy="1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Survey time!</a:t>
            </a:r>
            <a:endParaRPr sz="282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event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Dataset</a:t>
            </a:r>
            <a:endParaRPr sz="2820"/>
          </a:p>
        </p:txBody>
      </p:sp>
      <p:sp>
        <p:nvSpPr>
          <p:cNvPr id="68" name="Google Shape;68;p15"/>
          <p:cNvSpPr txBox="1"/>
          <p:nvPr/>
        </p:nvSpPr>
        <p:spPr>
          <a:xfrm>
            <a:off x="477100" y="3200150"/>
            <a:ext cx="8247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Target Variable</a:t>
            </a:r>
            <a:r>
              <a:rPr lang="en" sz="1800"/>
              <a:t>: quality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Features</a:t>
            </a:r>
            <a:r>
              <a:rPr lang="en" sz="1800">
                <a:solidFill>
                  <a:schemeClr val="dk1"/>
                </a:solidFill>
              </a:rPr>
              <a:t>: fixed acidity, volatile acidity, …, alcohol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Simplify</a:t>
            </a:r>
            <a:r>
              <a:rPr lang="en" sz="1800">
                <a:solidFill>
                  <a:schemeClr val="dk1"/>
                </a:solidFill>
              </a:rPr>
              <a:t>: only </a:t>
            </a:r>
            <a:r>
              <a:rPr lang="en" sz="1800" i="1">
                <a:solidFill>
                  <a:schemeClr val="dk1"/>
                </a:solidFill>
              </a:rPr>
              <a:t>good</a:t>
            </a:r>
            <a:r>
              <a:rPr lang="en" sz="1800">
                <a:solidFill>
                  <a:schemeClr val="dk1"/>
                </a:solidFill>
              </a:rPr>
              <a:t> (&gt; 6.5) and </a:t>
            </a:r>
            <a:r>
              <a:rPr lang="en" sz="1800" i="1">
                <a:solidFill>
                  <a:schemeClr val="dk1"/>
                </a:solidFill>
              </a:rPr>
              <a:t>bad</a:t>
            </a:r>
            <a:r>
              <a:rPr lang="en" sz="1800">
                <a:solidFill>
                  <a:schemeClr val="dk1"/>
                </a:solidFill>
              </a:rPr>
              <a:t> wine (&lt;6.5)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Type</a:t>
            </a:r>
            <a:r>
              <a:rPr lang="en" sz="1800">
                <a:solidFill>
                  <a:schemeClr val="dk1"/>
                </a:solidFill>
              </a:rPr>
              <a:t>: feature selection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5" y="1152476"/>
            <a:ext cx="8247951" cy="1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562700" y="4881000"/>
            <a:ext cx="46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3654"/>
                </a:solidFill>
              </a:rPr>
              <a:t>Cortez et al., 2009, Viticulture Commission of the Vinho Verde Region(CVRVV)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Context: wisdom of the crowd</a:t>
            </a:r>
            <a:endParaRPr sz="282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1501150"/>
            <a:ext cx="47013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Intuition</a:t>
            </a:r>
            <a:r>
              <a:rPr lang="en" sz="1800"/>
              <a:t>: a crowd of individuals is more often right than one single expert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1907</a:t>
            </a:r>
            <a:r>
              <a:rPr lang="en" sz="1800"/>
              <a:t>: The first scientific study (Francis Galton)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Kasparov vs. the World</a:t>
            </a:r>
            <a:r>
              <a:rPr lang="en" sz="1800"/>
              <a:t>: Most mediatic experiment</a:t>
            </a:r>
            <a:endParaRPr sz="1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00" y="1534038"/>
            <a:ext cx="4042925" cy="24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11700" y="1501150"/>
            <a:ext cx="4701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Goal</a:t>
            </a:r>
            <a:r>
              <a:rPr lang="en" sz="1800"/>
              <a:t>: Find a subset of features that produces better models for a dataset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Consequences</a:t>
            </a:r>
            <a:r>
              <a:rPr lang="en" sz="1800"/>
              <a:t>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Simplification of models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Shorter training times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Improve accuracy for a specific learning model</a:t>
            </a:r>
            <a:endParaRPr sz="18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00" y="99210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How would you solve it?</a:t>
            </a:r>
            <a:endParaRPr sz="282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5" y="1152476"/>
            <a:ext cx="8247951" cy="1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77100" y="3200150"/>
            <a:ext cx="8247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Decision Tree?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Sum of all features?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Sort the alcohol feature?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Random Forest: General idea</a:t>
            </a:r>
            <a:endParaRPr sz="2820"/>
          </a:p>
        </p:txBody>
      </p:sp>
      <p:sp>
        <p:nvSpPr>
          <p:cNvPr id="97" name="Google Shape;97;p19"/>
          <p:cNvSpPr txBox="1"/>
          <p:nvPr/>
        </p:nvSpPr>
        <p:spPr>
          <a:xfrm>
            <a:off x="311700" y="1815500"/>
            <a:ext cx="455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Step by step</a:t>
            </a:r>
            <a:endParaRPr sz="1800"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Creates multiple decision trees on a dataset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Aggregates predictions from each tree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Selects the best prediction by voting</a:t>
            </a:r>
            <a:endParaRPr sz="18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2200"/>
            <a:ext cx="4519075" cy="345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on Decision Trees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147550" y="1925250"/>
            <a:ext cx="4701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Tree</a:t>
            </a:r>
            <a:endParaRPr sz="1800" b="1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Gini impurity</a:t>
            </a:r>
            <a:endParaRPr sz="1800" b="1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Classification &amp; Regression</a:t>
            </a:r>
            <a:endParaRPr sz="1800" b="1" dirty="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199" y="1501150"/>
            <a:ext cx="5282974" cy="29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Random Forest: 2 criteria</a:t>
            </a:r>
            <a:endParaRPr sz="2820"/>
          </a:p>
        </p:txBody>
      </p:sp>
      <p:cxnSp>
        <p:nvCxnSpPr>
          <p:cNvPr id="111" name="Google Shape;111;p21"/>
          <p:cNvCxnSpPr/>
          <p:nvPr/>
        </p:nvCxnSpPr>
        <p:spPr>
          <a:xfrm>
            <a:off x="4572000" y="1170125"/>
            <a:ext cx="0" cy="359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21"/>
          <p:cNvSpPr txBox="1"/>
          <p:nvPr/>
        </p:nvSpPr>
        <p:spPr>
          <a:xfrm>
            <a:off x="1715875" y="1256800"/>
            <a:ext cx="116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Diversity</a:t>
            </a:r>
            <a:endParaRPr sz="2000"/>
          </a:p>
        </p:txBody>
      </p:sp>
      <p:sp>
        <p:nvSpPr>
          <p:cNvPr id="113" name="Google Shape;113;p21"/>
          <p:cNvSpPr txBox="1"/>
          <p:nvPr/>
        </p:nvSpPr>
        <p:spPr>
          <a:xfrm>
            <a:off x="6245225" y="1256800"/>
            <a:ext cx="17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Accuracy</a:t>
            </a:r>
            <a:endParaRPr sz="2000"/>
          </a:p>
        </p:txBody>
      </p:sp>
      <p:sp>
        <p:nvSpPr>
          <p:cNvPr id="114" name="Google Shape;114;p21"/>
          <p:cNvSpPr txBox="1"/>
          <p:nvPr/>
        </p:nvSpPr>
        <p:spPr>
          <a:xfrm>
            <a:off x="116375" y="1931725"/>
            <a:ext cx="4455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diversity in the prediction of each tree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every tree has the same prediction, </a:t>
            </a:r>
            <a:r>
              <a:rPr lang="en" sz="1800">
                <a:solidFill>
                  <a:schemeClr val="dk1"/>
                </a:solidFill>
              </a:rPr>
              <a:t>aggregating is useless</a:t>
            </a:r>
            <a:endParaRPr sz="1800"/>
          </a:p>
        </p:txBody>
      </p:sp>
      <p:sp>
        <p:nvSpPr>
          <p:cNvPr id="115" name="Google Shape;115;p21"/>
          <p:cNvSpPr txBox="1"/>
          <p:nvPr/>
        </p:nvSpPr>
        <p:spPr>
          <a:xfrm>
            <a:off x="4838075" y="1931725"/>
            <a:ext cx="4398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tree needs an accuracy over 50%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otherwise the collective </a:t>
            </a:r>
            <a:r>
              <a:rPr lang="en" sz="1800">
                <a:solidFill>
                  <a:schemeClr val="dk1"/>
                </a:solidFill>
              </a:rPr>
              <a:t>accuracy</a:t>
            </a:r>
            <a:r>
              <a:rPr lang="en" sz="1800"/>
              <a:t> will tend to 0% and not 100%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960F52493204CB9488410A28C071F" ma:contentTypeVersion="9" ma:contentTypeDescription="Create a new document." ma:contentTypeScope="" ma:versionID="43a7b0d8cff384f0f16bc710ddf18cde">
  <xsd:schema xmlns:xsd="http://www.w3.org/2001/XMLSchema" xmlns:xs="http://www.w3.org/2001/XMLSchema" xmlns:p="http://schemas.microsoft.com/office/2006/metadata/properties" xmlns:ns2="a58779b2-6e96-4303-86a5-b4932c384b6f" xmlns:ns3="db049201-17a3-4711-b9db-36f87b3633aa" targetNamespace="http://schemas.microsoft.com/office/2006/metadata/properties" ma:root="true" ma:fieldsID="47a9d22023c6a0a92258283cddf99df0" ns2:_="" ns3:_="">
    <xsd:import namespace="a58779b2-6e96-4303-86a5-b4932c384b6f"/>
    <xsd:import namespace="db049201-17a3-4711-b9db-36f87b3633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779b2-6e96-4303-86a5-b4932c384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49201-17a3-4711-b9db-36f87b3633a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49d13a-e822-4830-a33f-42f24002a24d}" ma:internalName="TaxCatchAll" ma:showField="CatchAllData" ma:web="db049201-17a3-4711-b9db-36f87b3633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049201-17a3-4711-b9db-36f87b3633aa" xsi:nil="true"/>
    <lcf76f155ced4ddcb4097134ff3c332f xmlns="a58779b2-6e96-4303-86a5-b4932c384b6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2CE8369-36C3-4619-9B53-A6308B006F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8779b2-6e96-4303-86a5-b4932c384b6f"/>
    <ds:schemaRef ds:uri="db049201-17a3-4711-b9db-36f87b3633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1528D9-0934-47F5-BD0B-922259A644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6C4D94-C5E2-46E9-B03A-44ACC45F21C2}">
  <ds:schemaRefs>
    <ds:schemaRef ds:uri="http://schemas.microsoft.com/office/2006/metadata/properties"/>
    <ds:schemaRef ds:uri="http://schemas.microsoft.com/office/infopath/2007/PartnerControls"/>
    <ds:schemaRef ds:uri="82fde58e-3dad-44fa-a848-f2ea098c8520"/>
    <ds:schemaRef ds:uri="39ddd868-1d96-493a-b145-2e6f163d01b7"/>
    <ds:schemaRef ds:uri="db049201-17a3-4711-b9db-36f87b3633aa"/>
    <ds:schemaRef ds:uri="a58779b2-6e96-4303-86a5-b4932c384b6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On-screen Show (16:9)</PresentationFormat>
  <Paragraphs>87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What makes a good red wine?</vt:lpstr>
      <vt:lpstr>What makes a good red wine?</vt:lpstr>
      <vt:lpstr>Dataset</vt:lpstr>
      <vt:lpstr>Context: wisdom of the crowd</vt:lpstr>
      <vt:lpstr>Feature Selection</vt:lpstr>
      <vt:lpstr>How would you solve it?</vt:lpstr>
      <vt:lpstr>Random Forest: General idea</vt:lpstr>
      <vt:lpstr>Reminder on Decision Trees</vt:lpstr>
      <vt:lpstr>Random Forest: 2 criteria</vt:lpstr>
      <vt:lpstr>Visualise accuracy &gt;50%</vt:lpstr>
      <vt:lpstr>Random Forest: How to create diversity?</vt:lpstr>
      <vt:lpstr>Random Forest: Voting</vt:lpstr>
      <vt:lpstr>Why Random Forest outperforms a Decision Tree?</vt:lpstr>
      <vt:lpstr>🚀 Back to the problem… Demo! 🚀</vt:lpstr>
      <vt:lpstr>Kaggle challenge</vt:lpstr>
      <vt:lpstr>Today’s Maths</vt:lpstr>
      <vt:lpstr>For the Math lovers: Feature importance</vt:lpstr>
      <vt:lpstr>For the Math lovers: Nodes importance</vt:lpstr>
      <vt:lpstr>For the Math lovers: Calculation for Node 1</vt:lpstr>
      <vt:lpstr>For the Math lovers: Calculation for Node 2</vt:lpstr>
      <vt:lpstr>For the Math lovers: End of the story</vt:lpstr>
      <vt:lpstr>Survey time!</vt:lpstr>
      <vt:lpstr>Next event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good red wine?</dc:title>
  <cp:lastModifiedBy>Jakub Dylag</cp:lastModifiedBy>
  <cp:revision>6</cp:revision>
  <dcterms:modified xsi:type="dcterms:W3CDTF">2023-04-22T17:10:51Z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0x010100602960F52493204CB9488410A28C071F</vt:lpwstr>
  </property>
  <property fmtid="{D5CDD505-2E9C-101B-9397-08002B2CF9AE}" pid="3" name="MediaServiceImageTags">
    <vt:lpwstr/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